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Lato"/>
      <p:regular r:id="rId24"/>
      <p:bold r:id="rId25"/>
      <p:italic r:id="rId26"/>
      <p:boldItalic r:id="rId27"/>
    </p:embeddedFont>
    <p:embeddedFont>
      <p:font typeface="Lato Black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0">
          <p15:clr>
            <a:srgbClr val="747775"/>
          </p15:clr>
        </p15:guide>
        <p15:guide id="2" pos="170">
          <p15:clr>
            <a:srgbClr val="747775"/>
          </p15:clr>
        </p15:guide>
        <p15:guide id="3" orient="horz" pos="890">
          <p15:clr>
            <a:srgbClr val="747775"/>
          </p15:clr>
        </p15:guide>
        <p15:guide id="4" orient="horz" pos="189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0" orient="horz"/>
        <p:guide pos="170"/>
        <p:guide pos="890" orient="horz"/>
        <p:guide pos="189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La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LatoBlack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Black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ca69a90c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ca69a90c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9b474f9a1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9b474f9a1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9b1a98566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9b1a98566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9b1a98566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9b1a98566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b1a98566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9b1a98566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b23827bc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b23827bc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9b23827bc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9b23827bc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b474f9a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b474f9a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b23827bc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9b23827bc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ca69a90c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ca69a90c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ca69a90c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ca69a90c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ca69a90c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ca69a90c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6ca69a90c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6ca69a90c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ca69a90c6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ca69a90c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ca69a90c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ca69a90c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b474f9a1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9b474f9a1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9b474f9a1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9b474f9a1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1.jpg"/><Relationship Id="rId5" Type="http://schemas.openxmlformats.org/officeDocument/2006/relationships/image" Target="../media/image7.jpg"/><Relationship Id="rId6" Type="http://schemas.openxmlformats.org/officeDocument/2006/relationships/image" Target="../media/image23.jpg"/><Relationship Id="rId7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0.jpg"/><Relationship Id="rId6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linkedin.com/posts/leonardo-dantass_na-%C3%BAltima-quarta-feira-participei-da-aula-activity-7372330295225774080-KvYf/" TargetMode="External"/><Relationship Id="rId4" Type="http://schemas.openxmlformats.org/officeDocument/2006/relationships/hyperlink" Target="https://www.youtube.com/watch?v=wclX5_jLYyI" TargetMode="External"/><Relationship Id="rId5" Type="http://schemas.openxmlformats.org/officeDocument/2006/relationships/hyperlink" Target="https://www.youtube.com/watch?v=8gOabwc0_ak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9.jpg"/><Relationship Id="rId6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E4F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LOGOHEI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640" y="620473"/>
            <a:ext cx="4162723" cy="31026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0" y="3723100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200065"/>
                </a:solidFill>
                <a:latin typeface="Lato"/>
                <a:ea typeface="Lato"/>
                <a:cs typeface="Lato"/>
                <a:sym typeface="Lato"/>
              </a:rPr>
              <a:t>Continuação idealizada de The Legend of Zelda: Ocarina of Time (1998)</a:t>
            </a:r>
            <a:endParaRPr b="1" sz="2000">
              <a:solidFill>
                <a:srgbClr val="20006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0006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200065"/>
                </a:solidFill>
                <a:latin typeface="Lato"/>
                <a:ea typeface="Lato"/>
                <a:cs typeface="Lato"/>
                <a:sym typeface="Lato"/>
              </a:rPr>
              <a:t>Grupo: Agno Silva | Enzo Bartels | Gabriel Cesario | Gustavo Santos</a:t>
            </a:r>
            <a:endParaRPr b="1" sz="2000">
              <a:solidFill>
                <a:srgbClr val="20006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104325" y="5313200"/>
            <a:ext cx="751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 title="cave-of-sorrow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41" y="1413125"/>
            <a:ext cx="1381125" cy="1381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 title="cloudy-lak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219" y="1413149"/>
            <a:ext cx="13811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 title="shadow-wood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434618"/>
            <a:ext cx="13811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 title="spirit-templ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9776" y="1413149"/>
            <a:ext cx="13811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 title="gerudo-fortres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0257" y="1434621"/>
            <a:ext cx="1381125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39200" cy="6645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latin typeface="Lato Black"/>
                <a:ea typeface="Lato Black"/>
                <a:cs typeface="Lato Black"/>
                <a:sym typeface="Lato Black"/>
              </a:rPr>
              <a:t>Masmorras Principais</a:t>
            </a:r>
            <a:endParaRPr sz="41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269950" y="3002325"/>
            <a:ext cx="1422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9900"/>
                </a:solidFill>
                <a:latin typeface="Lato Black"/>
                <a:ea typeface="Lato Black"/>
                <a:cs typeface="Lato Black"/>
                <a:sym typeface="Lato Black"/>
              </a:rPr>
              <a:t>Floresta sombria</a:t>
            </a:r>
            <a:endParaRPr sz="1100">
              <a:solidFill>
                <a:srgbClr val="FF99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Puzzles de luz e sombra; </a:t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Boss: espírito da floresta corrompido.</a:t>
            </a:r>
            <a:endParaRPr sz="13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5680250" y="3002322"/>
            <a:ext cx="13812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9900"/>
                </a:solidFill>
                <a:latin typeface="Lato Black"/>
                <a:ea typeface="Lato Black"/>
                <a:cs typeface="Lato Black"/>
                <a:sym typeface="Lato Black"/>
              </a:rPr>
              <a:t>Fortaleza Gerudo</a:t>
            </a:r>
            <a:endParaRPr sz="1100">
              <a:solidFill>
                <a:srgbClr val="FF99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Puzzles com espelhos e portais</a:t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Confronto com as Bruxas</a:t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Boss: Koume &amp; Kotake.</a:t>
            </a:r>
            <a:endParaRPr sz="13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890750" y="3002322"/>
            <a:ext cx="1381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9900"/>
                </a:solidFill>
                <a:latin typeface="Lato Black"/>
                <a:ea typeface="Lato Black"/>
                <a:cs typeface="Lato Black"/>
                <a:sym typeface="Lato Black"/>
              </a:rPr>
              <a:t>Lago Turvo</a:t>
            </a:r>
            <a:endParaRPr sz="1100">
              <a:solidFill>
                <a:srgbClr val="FF99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Purificar fontes em águas venenosas; </a:t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Boss: entidade aquática gigante.</a:t>
            </a:r>
            <a:endParaRPr sz="13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2101200" y="3002322"/>
            <a:ext cx="1381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9900"/>
                </a:solidFill>
                <a:latin typeface="Lato Black"/>
                <a:ea typeface="Lato Black"/>
                <a:cs typeface="Lato Black"/>
                <a:sym typeface="Lato Black"/>
              </a:rPr>
              <a:t>Caverna dos lamentos</a:t>
            </a:r>
            <a:b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Melodias acalmam espíritos;</a:t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 Boss: Goron corrompido.</a:t>
            </a:r>
            <a:endParaRPr sz="13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7469775" y="3002325"/>
            <a:ext cx="15084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9900"/>
                </a:solidFill>
                <a:latin typeface="Lato Black"/>
                <a:ea typeface="Lato Black"/>
                <a:cs typeface="Lato Black"/>
                <a:sym typeface="Lato Black"/>
              </a:rPr>
              <a:t>Templo dos espíritos </a:t>
            </a:r>
            <a:endParaRPr sz="1100">
              <a:solidFill>
                <a:srgbClr val="FF99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Puzzle com </a:t>
            </a: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labirintos</a:t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O desfecho determina o destino de Hyrule.</a:t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Boss final: Avatar da Corrupção. </a:t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DBB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539400" y="1109525"/>
            <a:ext cx="7932000" cy="23313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Mecânica a moralidade de Link é testada à partir de suas ações, sejam elas no mundo semi-aberto, dentro de missões canônicas e missões secundárias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Black"/>
              <a:buChar char="-"/>
            </a:pPr>
            <a:r>
              <a:rPr lang="pt-BR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Ações boas mantém Link “puro” e diminuem o nível de corrupção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Black"/>
              <a:buChar char="-"/>
            </a:pPr>
            <a:r>
              <a:rPr lang="pt-BR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Ações ruins corrompem Link, aumentando seu nível de corrupção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Afetando: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Black"/>
              <a:buChar char="-"/>
            </a:pPr>
            <a:r>
              <a:rPr lang="pt-BR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Interações com NPC’s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Black"/>
              <a:buChar char="-"/>
            </a:pPr>
            <a:r>
              <a:rPr lang="pt-BR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Ambiente ao redor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Black"/>
              <a:buChar char="-"/>
            </a:pPr>
            <a:r>
              <a:rPr lang="pt-BR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Trilha sonora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Black"/>
              <a:buChar char="-"/>
            </a:pPr>
            <a:r>
              <a:rPr lang="pt-BR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Final do jogo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6" name="Google Shape;136;p23"/>
          <p:cNvSpPr txBox="1"/>
          <p:nvPr>
            <p:ph type="title"/>
          </p:nvPr>
        </p:nvSpPr>
        <p:spPr>
          <a:xfrm>
            <a:off x="539400" y="445025"/>
            <a:ext cx="8311500" cy="6645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rgbClr val="200065"/>
                </a:solidFill>
                <a:latin typeface="Lato Black"/>
                <a:ea typeface="Lato Black"/>
                <a:cs typeface="Lato Black"/>
                <a:sym typeface="Lato Black"/>
              </a:rPr>
              <a:t>Sistema de Corrupção</a:t>
            </a:r>
            <a:endParaRPr sz="4100">
              <a:solidFill>
                <a:srgbClr val="200065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DBB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539400" y="445025"/>
            <a:ext cx="8311500" cy="6645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rgbClr val="200065"/>
                </a:solidFill>
                <a:latin typeface="Lato Black"/>
                <a:ea typeface="Lato Black"/>
                <a:cs typeface="Lato Black"/>
                <a:sym typeface="Lato Black"/>
              </a:rPr>
              <a:t>Estágios de corrupção</a:t>
            </a:r>
            <a:endParaRPr sz="410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42" name="Google Shape;142;p24" title="ABISM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799" y="1975950"/>
            <a:ext cx="1830100" cy="18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 title="TRANSFORMACA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997" y="1975953"/>
            <a:ext cx="1830100" cy="18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 title="DESPERTA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9300" y="1975950"/>
            <a:ext cx="1830100" cy="18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 title="PUREZ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025" y="1975950"/>
            <a:ext cx="1773051" cy="1773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type="title"/>
          </p:nvPr>
        </p:nvSpPr>
        <p:spPr>
          <a:xfrm>
            <a:off x="332025" y="1466200"/>
            <a:ext cx="8480100" cy="5097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00065"/>
                </a:solidFill>
                <a:latin typeface="Lato Black"/>
                <a:ea typeface="Lato Black"/>
                <a:cs typeface="Lato Black"/>
                <a:sym typeface="Lato Black"/>
              </a:rPr>
              <a:t>     Puro                Despertar     Corrompido         Abismo</a:t>
            </a:r>
            <a:endParaRPr>
              <a:solidFill>
                <a:srgbClr val="20006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298650" y="1413125"/>
            <a:ext cx="8448300" cy="32802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Lato Black"/>
                <a:ea typeface="Lato Black"/>
                <a:cs typeface="Lato Black"/>
                <a:sym typeface="Lato Black"/>
              </a:rPr>
              <a:t>Redução de Corrupção:</a:t>
            </a:r>
            <a:endParaRPr sz="19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Canções purificadoras, missões altruístas, meditação, ajuda dos Sábios.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Lato Black"/>
                <a:ea typeface="Lato Black"/>
                <a:cs typeface="Lato Black"/>
                <a:sym typeface="Lato Black"/>
              </a:rPr>
              <a:t>Habilidades Sombrias:</a:t>
            </a:r>
            <a:endParaRPr sz="19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Cada uso Aumenta a Corrupção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39200" cy="6645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rgbClr val="8B0000"/>
                </a:solidFill>
                <a:latin typeface="Lato Black"/>
                <a:ea typeface="Lato Black"/>
                <a:cs typeface="Lato Black"/>
                <a:sym typeface="Lato Black"/>
              </a:rPr>
              <a:t>Redução e Habilidades</a:t>
            </a:r>
            <a:endParaRPr sz="4100">
              <a:solidFill>
                <a:srgbClr val="8B0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153" name="Google Shape;153;p25"/>
          <p:cNvGrpSpPr/>
          <p:nvPr/>
        </p:nvGrpSpPr>
        <p:grpSpPr>
          <a:xfrm>
            <a:off x="274790" y="3535101"/>
            <a:ext cx="8747167" cy="1240807"/>
            <a:chOff x="0" y="3341050"/>
            <a:chExt cx="9118281" cy="1293450"/>
          </a:xfrm>
        </p:grpSpPr>
        <p:pic>
          <p:nvPicPr>
            <p:cNvPr id="154" name="Google Shape;154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3341050"/>
              <a:ext cx="7125949" cy="129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5"/>
            <p:cNvPicPr preferRelativeResize="0"/>
            <p:nvPr/>
          </p:nvPicPr>
          <p:blipFill rotWithShape="1">
            <a:blip r:embed="rId4">
              <a:alphaModFix/>
            </a:blip>
            <a:srcRect b="0" l="5749" r="0" t="0"/>
            <a:stretch/>
          </p:blipFill>
          <p:spPr>
            <a:xfrm>
              <a:off x="7018357" y="3341050"/>
              <a:ext cx="2099925" cy="12934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" name="Google Shape;156;p25" title="ChatGPT Image 11 de out. de 2025, 17_32_3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9450" y="1413124"/>
            <a:ext cx="1707498" cy="113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6E4F0"/>
            </a:gs>
            <a:gs pos="100000">
              <a:srgbClr val="200065"/>
            </a:gs>
          </a:gsLst>
          <a:lin ang="10800025" scaled="0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 title="ChatGPT Image 11 de out. de 2025, 16_35_40.png"/>
          <p:cNvPicPr preferRelativeResize="0"/>
          <p:nvPr/>
        </p:nvPicPr>
        <p:blipFill rotWithShape="1">
          <a:blip r:embed="rId3">
            <a:alphaModFix/>
          </a:blip>
          <a:srcRect b="16231" l="0" r="0" t="4554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2183725"/>
            <a:ext cx="4427100" cy="23361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 Black"/>
                <a:ea typeface="Lato Black"/>
                <a:cs typeface="Lato Black"/>
                <a:sym typeface="Lato Black"/>
              </a:rPr>
              <a:t>Caminho da Pureza</a:t>
            </a:r>
            <a:br>
              <a:rPr lang="pt-BR" sz="4100">
                <a:latin typeface="Lato Black"/>
                <a:ea typeface="Lato Black"/>
                <a:cs typeface="Lato Black"/>
                <a:sym typeface="Lato Black"/>
              </a:rPr>
            </a:br>
            <a:endParaRPr sz="2100">
              <a:latin typeface="Lato Black"/>
              <a:ea typeface="Lato Black"/>
              <a:cs typeface="Lato Black"/>
              <a:sym typeface="Lato Black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Char char="●"/>
            </a:pPr>
            <a:r>
              <a:rPr lang="pt-BR" sz="2100">
                <a:latin typeface="Lato Black"/>
                <a:ea typeface="Lato Black"/>
                <a:cs typeface="Lato Black"/>
                <a:sym typeface="Lato Black"/>
              </a:rPr>
              <a:t>Mundo mais </a:t>
            </a:r>
            <a:r>
              <a:rPr lang="pt-BR" sz="2100">
                <a:latin typeface="Lato Black"/>
                <a:ea typeface="Lato Black"/>
                <a:cs typeface="Lato Black"/>
                <a:sym typeface="Lato Black"/>
              </a:rPr>
              <a:t>amigável</a:t>
            </a:r>
            <a:r>
              <a:rPr lang="pt-BR" sz="2100">
                <a:latin typeface="Lato Black"/>
                <a:ea typeface="Lato Black"/>
                <a:cs typeface="Lato Black"/>
                <a:sym typeface="Lato Black"/>
              </a:rPr>
              <a:t> referente à Link</a:t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Char char="●"/>
            </a:pPr>
            <a:r>
              <a:rPr lang="pt-BR" sz="2100">
                <a:latin typeface="Lato Black"/>
                <a:ea typeface="Lato Black"/>
                <a:cs typeface="Lato Black"/>
                <a:sym typeface="Lato Black"/>
              </a:rPr>
              <a:t>Final canônico e purificação - conexão com Majora's Mask.</a:t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Lato Black"/>
                <a:ea typeface="Lato Black"/>
                <a:cs typeface="Lato Black"/>
                <a:sym typeface="Lato Black"/>
              </a:rPr>
              <a:t>	</a:t>
            </a:r>
            <a:endParaRPr sz="23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843200" y="2157991"/>
            <a:ext cx="4007700" cy="2336100"/>
          </a:xfrm>
          <a:prstGeom prst="rect">
            <a:avLst/>
          </a:prstGeom>
          <a:noFill/>
          <a:ln>
            <a:noFill/>
          </a:ln>
          <a:effectLst>
            <a:outerShdw rotWithShape="0" algn="bl" dist="9525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Caminho da Corrupção</a:t>
            </a:r>
            <a:endParaRPr sz="2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Char char="●"/>
            </a:pPr>
            <a:r>
              <a:rPr lang="pt-BR" sz="2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Poderes corrompidos que auxiliam no jogo</a:t>
            </a:r>
            <a:endParaRPr sz="2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Char char="●"/>
            </a:pPr>
            <a:r>
              <a:rPr lang="pt-BR" sz="2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Final alternativo – Link vilão</a:t>
            </a:r>
            <a:endParaRPr sz="2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39200" cy="6645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latin typeface="Lato Black"/>
                <a:ea typeface="Lato Black"/>
                <a:cs typeface="Lato Black"/>
                <a:sym typeface="Lato Black"/>
              </a:rPr>
              <a:t>Caminhos e Consequências</a:t>
            </a:r>
            <a:endParaRPr sz="3100"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45025"/>
            <a:ext cx="8630700" cy="42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4220">
                <a:latin typeface="Lato"/>
                <a:ea typeface="Lato"/>
                <a:cs typeface="Lato"/>
                <a:sym typeface="Lato"/>
              </a:rPr>
              <a:t>Conclusão</a:t>
            </a:r>
            <a:endParaRPr b="1" sz="422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Lato"/>
              <a:buChar char="●"/>
            </a:pPr>
            <a:r>
              <a:rPr b="1" lang="pt-BR" sz="2220">
                <a:latin typeface="Lato"/>
                <a:ea typeface="Lato"/>
                <a:cs typeface="Lato"/>
                <a:sym typeface="Lato"/>
              </a:rPr>
              <a:t>Shadow Heir aprofunda o conceito de moralidade em jogos.</a:t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Lato"/>
              <a:buChar char="●"/>
            </a:pPr>
            <a:r>
              <a:rPr b="1" lang="pt-BR" sz="2220">
                <a:latin typeface="Lato"/>
                <a:ea typeface="Lato"/>
                <a:cs typeface="Lato"/>
                <a:sym typeface="Lato"/>
              </a:rPr>
              <a:t>Mantém o espírito clássico de Zelda, mas com novas camadas narrativas.</a:t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Lato"/>
              <a:buChar char="●"/>
            </a:pPr>
            <a:r>
              <a:rPr b="1" lang="pt-BR" sz="2220">
                <a:latin typeface="Lato"/>
                <a:ea typeface="Lato"/>
                <a:cs typeface="Lato"/>
                <a:sym typeface="Lato"/>
              </a:rPr>
              <a:t>Demonstra como escolhas e consequências podem ampliar a imersão.</a:t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Lato"/>
              <a:buChar char="●"/>
            </a:pPr>
            <a:r>
              <a:rPr b="1" lang="pt-BR" sz="2220">
                <a:latin typeface="Lato"/>
                <a:ea typeface="Lato"/>
                <a:cs typeface="Lato"/>
                <a:sym typeface="Lato"/>
              </a:rPr>
              <a:t>Mensagem final: “Até mesmo heróis podem ser corrompidos.”</a:t>
            </a:r>
            <a:endParaRPr b="1" sz="222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630700" cy="42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4220">
                <a:latin typeface="Lato"/>
                <a:ea typeface="Lato"/>
                <a:cs typeface="Lato"/>
                <a:sym typeface="Lato"/>
              </a:rPr>
              <a:t>Referências</a:t>
            </a:r>
            <a:endParaRPr b="1" sz="422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Lato"/>
              <a:buChar char="●"/>
            </a:pPr>
            <a:r>
              <a:rPr b="1" lang="pt-BR" sz="2220">
                <a:latin typeface="Lato"/>
                <a:ea typeface="Lato"/>
                <a:cs typeface="Lato"/>
                <a:sym typeface="Lato"/>
              </a:rPr>
              <a:t>Destacam-se: Leonardo Dantas com </a:t>
            </a:r>
            <a:r>
              <a:rPr b="1" lang="pt-BR" sz="222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'Design sem Game Over'</a:t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Lato"/>
              <a:buChar char="●"/>
            </a:pPr>
            <a:r>
              <a:rPr b="1" lang="pt-BR" sz="2220">
                <a:latin typeface="Lato"/>
                <a:ea typeface="Lato"/>
                <a:cs typeface="Lato"/>
                <a:sym typeface="Lato"/>
              </a:rPr>
              <a:t>Documentário no YouTube sobre </a:t>
            </a:r>
            <a:r>
              <a:rPr b="1" lang="pt-BR" sz="222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'The Legend of Zelda – Ocarina of Time' </a:t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Lato"/>
              <a:buChar char="●"/>
            </a:pPr>
            <a:r>
              <a:rPr b="1" lang="pt-BR" sz="222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Análise da linha do tempo de Zelda</a:t>
            </a:r>
            <a:r>
              <a:rPr b="1" lang="pt-BR" sz="2220">
                <a:latin typeface="Lato"/>
                <a:ea typeface="Lato"/>
                <a:cs typeface="Lato"/>
                <a:sym typeface="Lato"/>
              </a:rPr>
              <a:t> por Nerd All Star. </a:t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630700" cy="42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4220">
                <a:latin typeface="Lato"/>
                <a:ea typeface="Lato"/>
                <a:cs typeface="Lato"/>
                <a:sym typeface="Lato"/>
              </a:rPr>
              <a:t>Landing Page</a:t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29" title="landing-p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000" y="1343525"/>
            <a:ext cx="3395401" cy="339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1883400" y="2043550"/>
            <a:ext cx="5377200" cy="12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100">
                <a:latin typeface="Lato"/>
                <a:ea typeface="Lato"/>
                <a:cs typeface="Lato"/>
                <a:sym typeface="Lato"/>
              </a:rPr>
              <a:t>Obrigado!!!!</a:t>
            </a:r>
            <a:endParaRPr b="1" sz="7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DAA4D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 title="a.png"/>
          <p:cNvPicPr preferRelativeResize="0"/>
          <p:nvPr/>
        </p:nvPicPr>
        <p:blipFill rotWithShape="1">
          <a:blip r:embed="rId3">
            <a:alphaModFix/>
          </a:blip>
          <a:srcRect b="0" l="0" r="21203" t="0"/>
          <a:stretch/>
        </p:blipFill>
        <p:spPr>
          <a:xfrm>
            <a:off x="3064800" y="0"/>
            <a:ext cx="60792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298650" y="445025"/>
            <a:ext cx="4662000" cy="44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120">
                <a:latin typeface="Lato Black"/>
                <a:ea typeface="Lato Black"/>
                <a:cs typeface="Lato Black"/>
                <a:sym typeface="Lato Black"/>
              </a:rPr>
              <a:t>Objetivo</a:t>
            </a:r>
            <a:r>
              <a:rPr b="1" lang="pt-BR" sz="2120">
                <a:latin typeface="Lato"/>
                <a:ea typeface="Lato"/>
                <a:cs typeface="Lato"/>
                <a:sym typeface="Lato"/>
              </a:rPr>
              <a:t>: </a:t>
            </a:r>
            <a:endParaRPr b="1" sz="21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920">
                <a:latin typeface="Lato"/>
                <a:ea typeface="Lato"/>
                <a:cs typeface="Lato"/>
                <a:sym typeface="Lato"/>
              </a:rPr>
              <a:t>Uma continuação do clássico Ocarina of Time, explorando novos dilemas morais e a corrupção do herói.</a:t>
            </a:r>
            <a:endParaRPr b="1" sz="19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9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120">
                <a:latin typeface="Lato Black"/>
                <a:ea typeface="Lato Black"/>
                <a:cs typeface="Lato Black"/>
                <a:sym typeface="Lato Black"/>
              </a:rPr>
              <a:t>Metodologia: </a:t>
            </a:r>
            <a:endParaRPr sz="212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920">
                <a:latin typeface="Lato"/>
                <a:ea typeface="Lato"/>
                <a:cs typeface="Lato"/>
                <a:sym typeface="Lato"/>
              </a:rPr>
              <a:t>Análise detalhada de elementos como história, mecânicas e aspectos artísticos</a:t>
            </a:r>
            <a:endParaRPr b="1" sz="1920">
              <a:highlight>
                <a:schemeClr val="dk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9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120">
                <a:latin typeface="Lato Black"/>
                <a:ea typeface="Lato Black"/>
                <a:cs typeface="Lato Black"/>
                <a:sym typeface="Lato Black"/>
              </a:rPr>
              <a:t>Resultado</a:t>
            </a:r>
            <a:r>
              <a:rPr b="1" lang="pt-BR" sz="1920">
                <a:latin typeface="Lato"/>
                <a:ea typeface="Lato"/>
                <a:cs typeface="Lato"/>
                <a:sym typeface="Lato"/>
              </a:rPr>
              <a:t>: </a:t>
            </a:r>
            <a:endParaRPr b="1" sz="19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920">
                <a:latin typeface="Lato"/>
                <a:ea typeface="Lato"/>
                <a:cs typeface="Lato"/>
                <a:sym typeface="Lato"/>
              </a:rPr>
              <a:t>concepção do jogo The Legend of Zelda – Shadow Heir.</a:t>
            </a:r>
            <a:endParaRPr b="1" sz="192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E4F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298650" y="445025"/>
            <a:ext cx="5184300" cy="40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86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  <a:t>Contextualização do Jogo Base</a:t>
            </a:r>
            <a:endParaRPr sz="2786">
              <a:solidFill>
                <a:srgbClr val="2B2B2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3">
              <a:solidFill>
                <a:srgbClr val="2B2B2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75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  <a:t>Gênero</a:t>
            </a:r>
            <a:r>
              <a:rPr lang="pt-BR" sz="2375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  <a:t>:</a:t>
            </a:r>
            <a:endParaRPr sz="2375">
              <a:solidFill>
                <a:srgbClr val="2B2B2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20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  <a:t>Ação e aventura em 3D, com elementos de puzzle.</a:t>
            </a:r>
            <a:br>
              <a:rPr lang="pt-BR" sz="1820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endParaRPr sz="1708">
              <a:solidFill>
                <a:srgbClr val="2B2B2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75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  <a:t>Plataforma:</a:t>
            </a:r>
            <a:endParaRPr sz="2375">
              <a:solidFill>
                <a:srgbClr val="2B2B2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20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  <a:t>Nintendo 64 (1998).</a:t>
            </a:r>
            <a:br>
              <a:rPr lang="pt-BR" sz="1820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endParaRPr sz="1708">
              <a:solidFill>
                <a:srgbClr val="2B2B2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75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  <a:t>Destaques:</a:t>
            </a:r>
            <a:endParaRPr sz="2375">
              <a:solidFill>
                <a:srgbClr val="2B2B2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B2B2B"/>
              </a:buClr>
              <a:buSzPct val="60439"/>
              <a:buChar char="●"/>
            </a:pPr>
            <a:r>
              <a:rPr lang="pt-BR" sz="1820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  <a:t>Primeiro jogo 3D da franquia</a:t>
            </a:r>
            <a:r>
              <a:rPr lang="pt-BR" sz="1820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  <a:t>.</a:t>
            </a:r>
            <a:endParaRPr sz="1820">
              <a:solidFill>
                <a:srgbClr val="2B2B2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ct val="60439"/>
              <a:buChar char="●"/>
            </a:pPr>
            <a:r>
              <a:rPr lang="pt-BR" sz="1820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  <a:t>Introduziu o mecânismo de trava de mira em combates 3D</a:t>
            </a:r>
            <a:endParaRPr sz="1820">
              <a:solidFill>
                <a:srgbClr val="2B2B2B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8" name="Google Shape;68;p15" title="n64-the-legend-of-zelda-ocarina-of-time-top-zustand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576" y="0"/>
            <a:ext cx="34804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E4F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 title="duo.png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 title="gradien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006775" y="-1990825"/>
            <a:ext cx="5130450" cy="91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type="title"/>
          </p:nvPr>
        </p:nvSpPr>
        <p:spPr>
          <a:xfrm>
            <a:off x="298650" y="445025"/>
            <a:ext cx="6737700" cy="4280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500">
                <a:latin typeface="Lato Black"/>
                <a:ea typeface="Lato Black"/>
                <a:cs typeface="Lato Black"/>
                <a:sym typeface="Lato Black"/>
              </a:rPr>
              <a:t>Mecânicas e Características Artísticas</a:t>
            </a:r>
            <a:br>
              <a:rPr lang="pt-BR" sz="2500">
                <a:latin typeface="Lato Black"/>
                <a:ea typeface="Lato Black"/>
                <a:cs typeface="Lato Black"/>
                <a:sym typeface="Lato Black"/>
              </a:rPr>
            </a:br>
            <a:endParaRPr i="1" sz="2277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211">
                <a:latin typeface="Lato Black"/>
                <a:ea typeface="Lato Black"/>
                <a:cs typeface="Lato Black"/>
                <a:sym typeface="Lato Black"/>
              </a:rPr>
              <a:t>Mecânicas:</a:t>
            </a:r>
            <a:endParaRPr sz="2211">
              <a:latin typeface="Lato Black"/>
              <a:ea typeface="Lato Black"/>
              <a:cs typeface="Lato Black"/>
              <a:sym typeface="Lato Black"/>
            </a:endParaRPr>
          </a:p>
          <a:p>
            <a:pPr indent="-34678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61"/>
              <a:buChar char="●"/>
            </a:pPr>
            <a:r>
              <a:rPr lang="pt-BR" sz="1861">
                <a:latin typeface="Lato Black"/>
                <a:ea typeface="Lato Black"/>
                <a:cs typeface="Lato Black"/>
                <a:sym typeface="Lato Black"/>
              </a:rPr>
              <a:t>Salto temporal.</a:t>
            </a:r>
            <a:endParaRPr sz="1861">
              <a:latin typeface="Lato Black"/>
              <a:ea typeface="Lato Black"/>
              <a:cs typeface="Lato Black"/>
              <a:sym typeface="Lato Black"/>
            </a:endParaRPr>
          </a:p>
          <a:p>
            <a:pPr indent="-3467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1"/>
              <a:buChar char="●"/>
            </a:pPr>
            <a:r>
              <a:rPr lang="pt-BR" sz="1861">
                <a:latin typeface="Lato Black"/>
                <a:ea typeface="Lato Black"/>
                <a:cs typeface="Lato Black"/>
                <a:sym typeface="Lato Black"/>
              </a:rPr>
              <a:t>Canções da Ocarina.</a:t>
            </a:r>
            <a:endParaRPr sz="1861">
              <a:latin typeface="Lato Black"/>
              <a:ea typeface="Lato Black"/>
              <a:cs typeface="Lato Black"/>
              <a:sym typeface="Lato Black"/>
            </a:endParaRPr>
          </a:p>
          <a:p>
            <a:pPr indent="-3467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1"/>
              <a:buChar char="●"/>
            </a:pPr>
            <a:r>
              <a:rPr lang="pt-BR" sz="1861">
                <a:latin typeface="Lato Black"/>
                <a:ea typeface="Lato Black"/>
                <a:cs typeface="Lato Black"/>
                <a:sym typeface="Lato Black"/>
              </a:rPr>
              <a:t>Combate estratégico e exploração de masmorras.</a:t>
            </a:r>
            <a:endParaRPr sz="1861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211">
                <a:latin typeface="Lato Black"/>
                <a:ea typeface="Lato Black"/>
                <a:cs typeface="Lato Black"/>
                <a:sym typeface="Lato Black"/>
              </a:rPr>
              <a:t>Arte e trilha sonora:</a:t>
            </a:r>
            <a:endParaRPr sz="2211">
              <a:latin typeface="Lato Black"/>
              <a:ea typeface="Lato Black"/>
              <a:cs typeface="Lato Black"/>
              <a:sym typeface="Lato Black"/>
            </a:endParaRPr>
          </a:p>
          <a:p>
            <a:pPr indent="-3372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11"/>
              <a:buChar char="●"/>
            </a:pPr>
            <a:r>
              <a:rPr lang="pt-BR" sz="1711">
                <a:latin typeface="Lato Black"/>
                <a:ea typeface="Lato Black"/>
                <a:cs typeface="Lato Black"/>
                <a:sym typeface="Lato Black"/>
              </a:rPr>
              <a:t>Paleta de cores contrastante .</a:t>
            </a:r>
            <a:endParaRPr sz="1711">
              <a:latin typeface="Lato Black"/>
              <a:ea typeface="Lato Black"/>
              <a:cs typeface="Lato Black"/>
              <a:sym typeface="Lato Black"/>
            </a:endParaRPr>
          </a:p>
          <a:p>
            <a:pPr indent="-3372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1"/>
              <a:buChar char="●"/>
            </a:pPr>
            <a:r>
              <a:rPr lang="pt-BR" sz="1711">
                <a:latin typeface="Lato Black"/>
                <a:ea typeface="Lato Black"/>
                <a:cs typeface="Lato Black"/>
                <a:sym typeface="Lato Black"/>
              </a:rPr>
              <a:t>Músicas icônicas (Gerudo Valley, Saria’s Song).</a:t>
            </a:r>
            <a:endParaRPr sz="1711">
              <a:latin typeface="Lato Black"/>
              <a:ea typeface="Lato Black"/>
              <a:cs typeface="Lato Black"/>
              <a:sym typeface="Lato Black"/>
            </a:endParaRPr>
          </a:p>
          <a:p>
            <a:pPr indent="-3372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1"/>
              <a:buChar char="●"/>
            </a:pPr>
            <a:r>
              <a:rPr lang="pt-BR" sz="1711">
                <a:latin typeface="Lato Black"/>
                <a:ea typeface="Lato Black"/>
                <a:cs typeface="Lato Black"/>
                <a:sym typeface="Lato Black"/>
              </a:rPr>
              <a:t>Personagens caricatos e simbólicos (Gorons, Zoras).</a:t>
            </a:r>
            <a:endParaRPr sz="1711"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6E4F0"/>
            </a:gs>
            <a:gs pos="100000">
              <a:srgbClr val="200065"/>
            </a:gs>
          </a:gsLst>
          <a:lin ang="10800025" scaled="0"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4427100" cy="23991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latin typeface="Lato Black"/>
                <a:ea typeface="Lato Black"/>
                <a:cs typeface="Lato Black"/>
                <a:sym typeface="Lato Black"/>
              </a:rPr>
              <a:t>Desfecho de Ocarina of Time</a:t>
            </a:r>
            <a:endParaRPr sz="40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2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22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81" name="Google Shape;81;p17" title="ganon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800" y="2364449"/>
            <a:ext cx="4269600" cy="239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 title="ganon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1399" y="2363699"/>
            <a:ext cx="4269600" cy="240047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4843250" y="445025"/>
            <a:ext cx="4007700" cy="1983000"/>
          </a:xfrm>
          <a:prstGeom prst="rect">
            <a:avLst/>
          </a:prstGeom>
          <a:noFill/>
          <a:ln>
            <a:noFill/>
          </a:ln>
          <a:effectLst>
            <a:outerShdw rotWithShape="0" algn="bl" dist="9525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832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Lato Black"/>
              <a:buChar char="●"/>
            </a:pPr>
            <a:r>
              <a:rPr lang="pt-BR" sz="1255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Derrota e selamento de Ganon.</a:t>
            </a:r>
            <a:endParaRPr sz="1255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5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0832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Lato Black"/>
              <a:buChar char="●"/>
            </a:pPr>
            <a:r>
              <a:rPr lang="pt-BR" sz="1255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Zelda envia Link de volta ao passado.</a:t>
            </a:r>
            <a:endParaRPr sz="1255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5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0832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Lato Black"/>
              <a:buChar char="●"/>
            </a:pPr>
            <a:r>
              <a:rPr lang="pt-BR" sz="1255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Link retorna como criança e tenta evitar o futuro sombrio.</a:t>
            </a:r>
            <a:endParaRPr sz="1255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5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0832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Lato Black"/>
              <a:buChar char="●"/>
            </a:pPr>
            <a:r>
              <a:rPr lang="pt-BR" sz="1255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Ganondorf é preso nesta nova linha do tempo.</a:t>
            </a:r>
            <a:endParaRPr sz="1255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5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 title="ChatGPT Image 11 de out. de 2025, 15_57_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630700" cy="42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4220">
                <a:latin typeface="Lato"/>
                <a:ea typeface="Lato"/>
                <a:cs typeface="Lato"/>
                <a:sym typeface="Lato"/>
              </a:rPr>
              <a:t>The Legend of Zelda: Shadow Heir</a:t>
            </a:r>
            <a:endParaRPr b="1" sz="42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Lato"/>
              <a:buChar char="●"/>
            </a:pPr>
            <a:r>
              <a:rPr b="1" lang="pt-BR" sz="2220">
                <a:latin typeface="Lato"/>
                <a:ea typeface="Lato"/>
                <a:cs typeface="Lato"/>
                <a:sym typeface="Lato"/>
              </a:rPr>
              <a:t>Continuação direta de Ocarina of Time.</a:t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Lato"/>
              <a:buChar char="●"/>
            </a:pPr>
            <a:r>
              <a:rPr b="1" lang="pt-BR" sz="2220">
                <a:latin typeface="Lato"/>
                <a:ea typeface="Lato"/>
                <a:cs typeface="Lato"/>
                <a:sym typeface="Lato"/>
              </a:rPr>
              <a:t>Lançamento fictício: 1999 (entre Ocarina e Majora’s Mask).</a:t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Lato"/>
              <a:buChar char="●"/>
            </a:pPr>
            <a:r>
              <a:rPr b="1" lang="pt-BR" sz="2220">
                <a:latin typeface="Lato"/>
                <a:ea typeface="Lato"/>
                <a:cs typeface="Lato"/>
                <a:sym typeface="Lato"/>
              </a:rPr>
              <a:t>Plataforma: Nintendo 64.</a:t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Lato"/>
              <a:buChar char="●"/>
            </a:pPr>
            <a:r>
              <a:rPr b="1" lang="pt-BR" sz="2220">
                <a:latin typeface="Lato"/>
                <a:ea typeface="Lato"/>
                <a:cs typeface="Lato"/>
                <a:sym typeface="Lato"/>
              </a:rPr>
              <a:t>Foco: dilema moral e corrupção do herói.</a:t>
            </a:r>
            <a:endParaRPr b="1" sz="22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" name="Google Shape;90;p18" title="LOGOHEI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475" y="3073300"/>
            <a:ext cx="2549849" cy="19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6E4F0"/>
            </a:gs>
            <a:gs pos="33000">
              <a:srgbClr val="8F8BBA"/>
            </a:gs>
            <a:gs pos="100000">
              <a:srgbClr val="473183"/>
            </a:gs>
          </a:gsLst>
          <a:lin ang="10800025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298650" y="1413125"/>
            <a:ext cx="5238900" cy="32802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Link parte em busca de uma cura para a sua maldição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Escolhas morais influenciam aparência, gameplay e mundo.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7DAA4D"/>
                </a:solidFill>
                <a:latin typeface="Lato Black"/>
                <a:ea typeface="Lato Black"/>
                <a:cs typeface="Lato Black"/>
                <a:sym typeface="Lato Black"/>
              </a:rPr>
              <a:t>Final 1 (canônico): </a:t>
            </a:r>
            <a:endParaRPr sz="1800">
              <a:solidFill>
                <a:srgbClr val="7DAA4D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7DAA4D"/>
                </a:solidFill>
                <a:latin typeface="Lato Black"/>
                <a:ea typeface="Lato Black"/>
                <a:cs typeface="Lato Black"/>
                <a:sym typeface="Lato Black"/>
              </a:rPr>
              <a:t>Link purifica a alma e parte em busca de Navi.</a:t>
            </a:r>
            <a:endParaRPr sz="1800">
              <a:solidFill>
                <a:srgbClr val="7DAA4D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0065"/>
                </a:solidFill>
                <a:latin typeface="Lato Black"/>
                <a:ea typeface="Lato Black"/>
                <a:cs typeface="Lato Black"/>
                <a:sym typeface="Lato Black"/>
              </a:rPr>
              <a:t>Final 2 (alternativo): </a:t>
            </a:r>
            <a:endParaRPr sz="1800">
              <a:solidFill>
                <a:srgbClr val="200065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0065"/>
                </a:solidFill>
                <a:latin typeface="Lato Black"/>
                <a:ea typeface="Lato Black"/>
                <a:cs typeface="Lato Black"/>
                <a:sym typeface="Lato Black"/>
              </a:rPr>
              <a:t>Link abraça a corrupção e torna-se o novo vilão.</a:t>
            </a:r>
            <a:endParaRPr sz="1800">
              <a:solidFill>
                <a:srgbClr val="20006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39200" cy="6645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latin typeface="Lato Black"/>
                <a:ea typeface="Lato Black"/>
                <a:cs typeface="Lato Black"/>
                <a:sym typeface="Lato Black"/>
              </a:rPr>
              <a:t>Jornada e Desfecho</a:t>
            </a:r>
            <a:endParaRPr sz="310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97" name="Google Shape;97;p19" title="ChatGPT Image 11 de out. de 2025, 17_18_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000" y="445025"/>
            <a:ext cx="3121901" cy="208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 title="LINMKCOR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000" y="2611975"/>
            <a:ext cx="3121901" cy="208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5151"/>
            </a:gs>
            <a:gs pos="100000">
              <a:srgbClr val="101010"/>
            </a:gs>
          </a:gsLst>
          <a:lin ang="5400012" scaled="0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 title="gradien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3875"/>
            <a:ext cx="9144000" cy="47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 title="gradien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0" y="423875"/>
            <a:ext cx="9144000" cy="47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39200" cy="6645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latin typeface="Lato Black"/>
                <a:ea typeface="Lato Black"/>
                <a:cs typeface="Lato Black"/>
                <a:sym typeface="Lato Black"/>
              </a:rPr>
              <a:t>Personagens</a:t>
            </a:r>
            <a:endParaRPr sz="310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75" y="2022725"/>
            <a:ext cx="3044101" cy="247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0575" y="2022725"/>
            <a:ext cx="3044101" cy="247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4975" y="2022725"/>
            <a:ext cx="2362025" cy="251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5151"/>
            </a:gs>
            <a:gs pos="100000">
              <a:srgbClr val="101010"/>
            </a:gs>
          </a:gsLst>
          <a:lin ang="5400012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298650" y="1413125"/>
            <a:ext cx="3863400" cy="32802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              O que se manteve do Ocarina? 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Char char="-"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Exploração de mundo semi-aberto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Char char="-"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Exploração de masmorras com puzzles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Char char="-"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Combate estratégico contra inimigos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Char char="-"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Canções com Ocarina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39200" cy="6645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latin typeface="Lato Black"/>
                <a:ea typeface="Lato Black"/>
                <a:cs typeface="Lato Black"/>
                <a:sym typeface="Lato Black"/>
              </a:rPr>
              <a:t>Mecânicas</a:t>
            </a:r>
            <a:endParaRPr sz="31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5" name="Google Shape;115;p21"/>
          <p:cNvSpPr txBox="1"/>
          <p:nvPr>
            <p:ph type="title"/>
          </p:nvPr>
        </p:nvSpPr>
        <p:spPr>
          <a:xfrm>
            <a:off x="4640975" y="1362225"/>
            <a:ext cx="3863400" cy="32802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O que temos em Shadow heir?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Char char="-"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Tudo que existe em Ocarina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Char char="-"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Exploração de masmorras com possibilidade alternativa de resolução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Char char="-"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Sistema de Corrupção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Char char="-"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Remoção de saltos temporais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para manter congruência da lore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